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67" r:id="rId3"/>
    <p:sldId id="272" r:id="rId4"/>
    <p:sldId id="269" r:id="rId5"/>
    <p:sldId id="268" r:id="rId6"/>
    <p:sldId id="276" r:id="rId7"/>
    <p:sldId id="262" r:id="rId8"/>
    <p:sldId id="273" r:id="rId9"/>
    <p:sldId id="271" r:id="rId10"/>
    <p:sldId id="274" r:id="rId11"/>
    <p:sldId id="275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lexandria Semi Bold" panose="020B0604020202020204" charset="-78"/>
      <p:regular r:id="rId18"/>
    </p:embeddedFont>
    <p:embeddedFont>
      <p:font typeface="Sora Light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FA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1" d="100"/>
          <a:sy n="91" d="100"/>
        </p:scale>
        <p:origin x="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ktim.ru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jpg"/><Relationship Id="rId3" Type="http://schemas.openxmlformats.org/officeDocument/2006/relationships/hyperlink" Target="mailto:pktim@pktim.ru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info@vtk64.ru" TargetMode="External"/><Relationship Id="rId7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ehnari_blk@mail.ru" TargetMode="External"/><Relationship Id="rId5" Type="http://schemas.openxmlformats.org/officeDocument/2006/relationships/hyperlink" Target="mailto:balakovopolytech@mail.ru" TargetMode="External"/><Relationship Id="rId10" Type="http://schemas.openxmlformats.org/officeDocument/2006/relationships/image" Target="../media/image17.jpg"/><Relationship Id="rId4" Type="http://schemas.openxmlformats.org/officeDocument/2006/relationships/hyperlink" Target="mailto:soxtt_bb@mail.ru" TargetMode="External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.jpg"/><Relationship Id="rId2" Type="http://schemas.openxmlformats.org/officeDocument/2006/relationships/hyperlink" Target="file:///C:\Users\&#1041;&#1072;&#1083;&#1072;&#1085;&#1076;&#1080;&#1085;&#1072;&#1045;\Desktop\&#1053;&#1086;&#1074;&#1072;&#1103;%20&#1087;&#1072;&#1087;&#1082;&#1072;%20(2)\!&#1060;&#1086;&#1089;&#1040;&#1075;&#1088;&#1086;%20(1)%20(online-video-cutter.com)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hyperlink" Target="file:///\\omega\driver%20user\&#1055;&#1088;&#1077;&#1087;&#1086;&#1076;&#1072;&#1074;&#1072;&#1090;&#1077;&#1083;&#1080;\&#1054;&#1073;&#1097;&#1072;&#1103;%20&#1087;&#1072;&#1087;&#1082;&#1072;%20&#1076;&#1083;&#1103;%20&#1074;&#1089;&#1077;&#1093;%20&#1087;&#1088;&#1077;&#1087;&#1086;&#1076;&#1072;&#1074;&#1072;&#1090;&#1077;&#1083;&#1077;&#1081;\&#1041;&#1072;&#1083;&#1072;&#1085;&#1076;&#1080;&#1085;&#1072;%20&#1045;.%20&#1070;\18.10.24%20&#1044;&#1077;&#1085;&#1100;%20&#1086;&#1090;&#1082;&#1088;&#1099;&#1090;&#1099;&#1093;%20&#1076;&#1074;&#1077;&#1088;&#1077;&#1081;\AER_prosress_clip_version_14.mp4" TargetMode="External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4616751" cy="811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1FC4516-BFB2-40BF-B2E5-22DF07132E7B}"/>
              </a:ext>
            </a:extLst>
          </p:cNvPr>
          <p:cNvSpPr txBox="1">
            <a:spLocks/>
          </p:cNvSpPr>
          <p:nvPr/>
        </p:nvSpPr>
        <p:spPr>
          <a:xfrm>
            <a:off x="859916" y="571475"/>
            <a:ext cx="12185151" cy="1982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автономное профессиональное образовательное учреждение Саратовской области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ПОВОЛЖСКИЙ КОЛЛЕДЖ ТЕХНОЛОГИЙ И МЕНЕДЖМЕНТА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3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3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3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73042" y="225927"/>
            <a:ext cx="976460" cy="1006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4931A-C8D3-4FD9-AF10-E0F621C981AA}"/>
              </a:ext>
            </a:extLst>
          </p:cNvPr>
          <p:cNvSpPr txBox="1"/>
          <p:nvPr/>
        </p:nvSpPr>
        <p:spPr>
          <a:xfrm>
            <a:off x="6015649" y="7686745"/>
            <a:ext cx="1772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Балаково 2024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126424" y="6821968"/>
            <a:ext cx="3466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Д.В. Дмитриев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93" y="74428"/>
            <a:ext cx="4476307" cy="151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-2066711" y="2236832"/>
            <a:ext cx="4476307" cy="151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947199" y="7960501"/>
            <a:ext cx="4476307" cy="151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12185352" y="5798097"/>
            <a:ext cx="4476307" cy="151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03" y="2513888"/>
            <a:ext cx="2877799" cy="2865123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E1FC4516-BFB2-40BF-B2E5-22DF07132E7B}"/>
              </a:ext>
            </a:extLst>
          </p:cNvPr>
          <p:cNvSpPr txBox="1">
            <a:spLocks/>
          </p:cNvSpPr>
          <p:nvPr/>
        </p:nvSpPr>
        <p:spPr>
          <a:xfrm>
            <a:off x="1204899" y="5322626"/>
            <a:ext cx="12185151" cy="1357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 ХОРОШЕЙ КОМПАНИИ!</a:t>
            </a:r>
            <a:endParaRPr lang="ru-RU" sz="5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7430" y="21249"/>
            <a:ext cx="99769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Как подать заявление в колледж?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19201" y="1160060"/>
            <a:ext cx="1275610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комиссия </a:t>
            </a: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</a:t>
            </a:r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8(8453)62-11-81</a:t>
            </a:r>
          </a:p>
          <a:p>
            <a:endParaRPr lang="ru-RU" sz="25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Интернет-сайт Колледжа </a:t>
            </a:r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www.pktim.ru</a:t>
            </a:r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раздел </a:t>
            </a: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«Абитуриенту</a:t>
            </a:r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5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заявление:</a:t>
            </a:r>
          </a:p>
          <a:p>
            <a:pPr marL="342900" indent="-342900">
              <a:buAutoNum type="arabicParenR"/>
            </a:pPr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 </a:t>
            </a: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образовательную организацию; </a:t>
            </a:r>
            <a:endParaRPr lang="ru-RU" sz="25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операторов почтовой связи общего пользования </a:t>
            </a:r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заказным </a:t>
            </a: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письмом с уведомлением о </a:t>
            </a:r>
            <a:r>
              <a:rPr lang="ru-RU" sz="2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вручении</a:t>
            </a:r>
            <a:endParaRPr lang="ru-RU" sz="2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электронной форме</a:t>
            </a:r>
            <a:endParaRPr lang="ru-RU" sz="25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286483"/>
              </p:ext>
            </p:extLst>
          </p:nvPr>
        </p:nvGraphicFramePr>
        <p:xfrm>
          <a:off x="1219201" y="4843814"/>
          <a:ext cx="9753600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1693355740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3730643077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2556154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Последняя дата предоставления оригиналов документов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зачисления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501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Очная форма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30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За счет бюджетных ассигнований бюджета Саратовской области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 августа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16 августа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437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 оплатой стоимости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 августа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 августа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7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Заочная форма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 ноября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декабря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56652"/>
                  </a:ext>
                </a:extLst>
              </a:tr>
            </a:tbl>
          </a:graphicData>
        </a:graphic>
      </p:graphicFrame>
      <p:sp>
        <p:nvSpPr>
          <p:cNvPr id="9" name="Овал 8"/>
          <p:cNvSpPr/>
          <p:nvPr/>
        </p:nvSpPr>
        <p:spPr>
          <a:xfrm>
            <a:off x="614150" y="1282888"/>
            <a:ext cx="272955" cy="313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32348" y="2049438"/>
            <a:ext cx="272955" cy="313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30073" y="2815988"/>
            <a:ext cx="272955" cy="313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713389" y="7557669"/>
            <a:ext cx="1905135" cy="530942"/>
          </a:xfrm>
          <a:prstGeom prst="rect">
            <a:avLst/>
          </a:prstGeom>
          <a:solidFill>
            <a:srgbClr val="FFFA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3649" y="50092"/>
            <a:ext cx="14616751" cy="811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18783" y="1214774"/>
            <a:ext cx="12323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ПРЕДЛОЖЕНИЕ О ЦЕЛЕВОМ ОБУЧЕНИИ 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работодателей о целевом обучении. </a:t>
            </a:r>
            <a:endParaRPr lang="ru-RU" sz="2000" dirty="0" smtClean="0"/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о целевом обучении, которое Вас заинтересовало. </a:t>
            </a: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СПОСОБ ПОДАЧИ ЗАЯВКИ НА ЗАКЛЮЧЕНИЕ ДОГОВОРА О ЦЕЛЕВОМ ОБУЧЕНИИ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формить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подать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заявку. Заказчики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целевого обучения размещают предложения на ЕЦП «Работа в России» не позднее 10 июня. Изучить предложение о целевом обучении, которое Вас заинтересовало.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 электронном виде (при наличии технической возможности) одновременно с заявлением о приеме на обучение в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колледж.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случае Вы формируете и направляете заявку в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ФГИС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«Единый портал государственных и муниципальных услуг (функций)» (ЕПГУ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2-й способ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 письменном виде на бумажном носителе в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заявлением о приеме на обучение.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ПРОВЕРИТЬ, ЧТО ВАС ЗАЧИСЛИЛИ НА ОБУЧЕНИЕ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дату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 о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зачислении в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колледж.</a:t>
            </a: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ЗАКЛЮЧИТЬ ДОГОВОР О ЦЕЛЕВОМ ОБУЧЕНИИ.</a:t>
            </a:r>
          </a:p>
          <a:p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УВЕДОМИТЬ ДИРЕКТОРА КОЛЛЕЖА О ЗАКЛЮЧЕНИИ ДОГОВОРА О ЦЕЛЕВОМ ОБУЧЕНИИ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9446" y="136056"/>
            <a:ext cx="10474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Памятка по организации целевого обучения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02" y="1300657"/>
            <a:ext cx="738602" cy="118179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02" y="3056503"/>
            <a:ext cx="738602" cy="1181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31790" r="33092" b="37023"/>
          <a:stretch/>
        </p:blipFill>
        <p:spPr>
          <a:xfrm>
            <a:off x="11338070" y="929906"/>
            <a:ext cx="2754516" cy="1458873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66" y="4649362"/>
            <a:ext cx="738602" cy="1181798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24" y="5805810"/>
            <a:ext cx="738602" cy="11817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07527" y="6127792"/>
            <a:ext cx="220270" cy="400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14744" y="6175138"/>
            <a:ext cx="2636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4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83" y="7002759"/>
            <a:ext cx="738602" cy="118179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95786" y="7474869"/>
            <a:ext cx="220270" cy="400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03003" y="7522215"/>
            <a:ext cx="263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616751" cy="811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280150" y="7660295"/>
            <a:ext cx="1905135" cy="530942"/>
          </a:xfrm>
          <a:prstGeom prst="rect">
            <a:avLst/>
          </a:prstGeom>
          <a:solidFill>
            <a:srgbClr val="FFFA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0"/>
          <p:cNvSpPr/>
          <p:nvPr/>
        </p:nvSpPr>
        <p:spPr>
          <a:xfrm>
            <a:off x="21058" y="1008745"/>
            <a:ext cx="6270170" cy="960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Куда пойти учиться?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44"/>
            <a:ext cx="14589456" cy="9051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5898" y="6286253"/>
            <a:ext cx="6927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г. Балаково, Набережная Леонова, 9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8(8453) 62-02-92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  <a:hlinkClick r:id="rId3"/>
              </a:rPr>
              <a:t>pktim@pktim.ru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lexandria Semi Bold" pitchFamily="34" charset="-122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https://vk.com/pktim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lexandria Semi Bold" pitchFamily="34" charset="-122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lexandria Semi Bold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r="12393" b="22404"/>
          <a:stretch/>
        </p:blipFill>
        <p:spPr>
          <a:xfrm>
            <a:off x="460859" y="3591707"/>
            <a:ext cx="5599231" cy="25279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76" y="7119945"/>
            <a:ext cx="1003499" cy="10034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9" y="1834960"/>
            <a:ext cx="5599231" cy="17346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6E9A3C-E54B-4D9C-AC10-7EFBC5045F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b="10328"/>
          <a:stretch/>
        </p:blipFill>
        <p:spPr>
          <a:xfrm>
            <a:off x="6890571" y="6561928"/>
            <a:ext cx="1575227" cy="1374613"/>
          </a:xfrm>
          <a:prstGeom prst="rect">
            <a:avLst/>
          </a:prstGeom>
        </p:spPr>
      </p:pic>
      <p:pic>
        <p:nvPicPr>
          <p:cNvPr id="16" name="Picture 2" descr="https://shkola-prava.ru/wp-content/uploads/2023/09/%D0%BA%D0%BE%D0%B4-%D0%B1%D1%83%D0%B4%D1%83%D1%89%D0%B5%D0%B3%D0%BE-1536x82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4398" y="4770951"/>
            <a:ext cx="1725691" cy="1042607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22886" t="8759" r="18335" b="25884"/>
          <a:stretch/>
        </p:blipFill>
        <p:spPr bwMode="auto">
          <a:xfrm>
            <a:off x="10742247" y="6619151"/>
            <a:ext cx="1248166" cy="12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10251" y="4490171"/>
            <a:ext cx="1596337" cy="13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694456" y="6640939"/>
            <a:ext cx="1298489" cy="116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12" cstate="print"/>
          <a:srcRect t="-3389"/>
          <a:stretch/>
        </p:blipFill>
        <p:spPr bwMode="auto">
          <a:xfrm>
            <a:off x="8674263" y="6707518"/>
            <a:ext cx="1533478" cy="118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8452320" y="3686103"/>
            <a:ext cx="3462175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ru-RU" sz="216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160" b="1" spc="6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Участник проектов</a:t>
            </a:r>
            <a:endParaRPr lang="ru-RU" sz="2160" b="1" spc="6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16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35" y="4603863"/>
            <a:ext cx="1273446" cy="126783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518221" y="1907550"/>
            <a:ext cx="2249118" cy="1680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1920" b="1" spc="6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r>
              <a:rPr lang="ru-RU" sz="168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специальностей</a:t>
            </a:r>
            <a:r>
              <a:rPr lang="ru-RU" sz="168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ru-RU" sz="168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68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</a:p>
          <a:p>
            <a:r>
              <a:rPr lang="ru-RU" sz="168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программ ДПО</a:t>
            </a:r>
          </a:p>
          <a:p>
            <a:r>
              <a:rPr lang="ru-RU" sz="168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программ ПО</a:t>
            </a:r>
          </a:p>
          <a:p>
            <a:r>
              <a:rPr lang="ru-RU" sz="168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программ ДОД</a:t>
            </a:r>
            <a:endParaRPr lang="ru-RU" sz="168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587777" y="1893773"/>
            <a:ext cx="208740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1920" b="1" spc="6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Качество защит ВКР</a:t>
            </a:r>
            <a:r>
              <a:rPr lang="ru-RU" sz="192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19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оцениваемое работодателями </a:t>
            </a:r>
            <a:endParaRPr lang="ru-RU" sz="168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92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96, 7%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253538" y="1933263"/>
            <a:ext cx="146633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1920" b="1" spc="6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Кадры</a:t>
            </a:r>
          </a:p>
          <a:p>
            <a:pPr algn="ctr"/>
            <a:r>
              <a:rPr lang="ru-RU" sz="192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возраст педагогов </a:t>
            </a:r>
          </a:p>
          <a:p>
            <a:pPr algn="ctr"/>
            <a:r>
              <a:rPr lang="ru-RU" sz="192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года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488073" y="1822831"/>
            <a:ext cx="2099879" cy="17912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38" name="Прямоугольник 37"/>
          <p:cNvSpPr/>
          <p:nvPr/>
        </p:nvSpPr>
        <p:spPr>
          <a:xfrm>
            <a:off x="11597461" y="1822831"/>
            <a:ext cx="2007160" cy="179123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39" name="Прямоугольник 38"/>
          <p:cNvSpPr/>
          <p:nvPr/>
        </p:nvSpPr>
        <p:spPr>
          <a:xfrm>
            <a:off x="9188449" y="1822831"/>
            <a:ext cx="1531422" cy="17912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</p:spTree>
    <p:extLst>
      <p:ext uri="{BB962C8B-B14F-4D97-AF65-F5344CB8AC3E}">
        <p14:creationId xmlns:p14="http://schemas.microsoft.com/office/powerpoint/2010/main" val="26386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49" y="118332"/>
            <a:ext cx="14616751" cy="811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404037" y="1224477"/>
            <a:ext cx="14066874" cy="1479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Профессиональные образовательные организации, входящие в кластер «Новый элемент»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44"/>
            <a:ext cx="14589456" cy="9051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4336" y="2923083"/>
            <a:ext cx="48887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 образовательное учреждение Саратовской области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Вольский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технологический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колледж»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Вольск, Саратовская ул.,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д.44</a:t>
            </a:r>
          </a:p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info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@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vtk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64.</a:t>
            </a:r>
            <a:r>
              <a:rPr 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(84593) 5-17-76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4337" y="5671792"/>
            <a:ext cx="53892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 образовательное учреждение Саратовской области «Саратовский областной химико-технологический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техникум»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Саратов, ул. Тульская, д.2</a:t>
            </a:r>
          </a:p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soxtt_bb@mail.ru</a:t>
            </a:r>
            <a:endParaRPr lang="ru-RU" u="sng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(8452) 92-45-27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25293" y="5660784"/>
            <a:ext cx="6145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 образовательное учреждение Саратовской области  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Балаковский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политехнический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техникум»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Балаково, ул. Факел Социализма,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д.27</a:t>
            </a:r>
          </a:p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balakovopolytech@mail.ru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(8453) 44-36-23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65804" y="2903624"/>
            <a:ext cx="59648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 образовательное учреждение Саратовской области 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Балаковский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промышленно-транспортный техникум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им.Н.В.Грибанова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Балаково, Комсомольская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34</a:t>
            </a:r>
          </a:p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tehnari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_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blk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@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mail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ru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(8453) 44-04-38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39" y="2990562"/>
            <a:ext cx="1189175" cy="11891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/>
          <a:stretch/>
        </p:blipFill>
        <p:spPr>
          <a:xfrm>
            <a:off x="7117632" y="5703170"/>
            <a:ext cx="1071966" cy="9842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8" y="5703170"/>
            <a:ext cx="994970" cy="10029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" y="2971498"/>
            <a:ext cx="1229197" cy="122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4616751" cy="811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161" y="654587"/>
            <a:ext cx="7605357" cy="2953856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201162" y="-2868"/>
            <a:ext cx="6548959" cy="10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Отраслевая структура производства Саратовской области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lexandria Semi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 0"/>
          <p:cNvSpPr/>
          <p:nvPr/>
        </p:nvSpPr>
        <p:spPr>
          <a:xfrm>
            <a:off x="412061" y="3671248"/>
            <a:ext cx="9583783" cy="538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Специальности в ГАПОУ СО «</a:t>
            </a:r>
            <a:r>
              <a:rPr lang="ru-RU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ПКТиМ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» на 2025-2026 учебный год</a:t>
            </a:r>
            <a:endParaRPr lang="ru-RU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lexandria Semi Bold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443019"/>
              </p:ext>
            </p:extLst>
          </p:nvPr>
        </p:nvGraphicFramePr>
        <p:xfrm>
          <a:off x="542261" y="4176306"/>
          <a:ext cx="9325054" cy="4015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125">
                  <a:extLst>
                    <a:ext uri="{9D8B030D-6E8A-4147-A177-3AD203B41FA5}">
                      <a16:colId xmlns:a16="http://schemas.microsoft.com/office/drawing/2014/main" val="179727091"/>
                    </a:ext>
                  </a:extLst>
                </a:gridCol>
                <a:gridCol w="8358929">
                  <a:extLst>
                    <a:ext uri="{9D8B030D-6E8A-4147-A177-3AD203B41FA5}">
                      <a16:colId xmlns:a16="http://schemas.microsoft.com/office/drawing/2014/main" val="887700742"/>
                    </a:ext>
                  </a:extLst>
                </a:gridCol>
              </a:tblGrid>
              <a:tr h="39999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358958"/>
                  </a:ext>
                </a:extLst>
              </a:tr>
              <a:tr h="304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18.02.14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ХИМИЧЕСКАЯ ТЕХНОЛОГИЯ ПРОИЗВОДСТВА ХИМИЧЕСКИХ СОЕДИНЕНИЙ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0703072"/>
                  </a:ext>
                </a:extLst>
              </a:tr>
              <a:tr h="574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13.02.13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ЭКСПЛУАТАЦИЯ И ОБСЛУЖИВАНИЕ ЭЛЕКТРИЧЕСКОГО И ЭЛЕКТРОМЕХАНИЧЕСКОГО ОБОРУДОВАНИЯ (ПО ОТРАСЛЯМ)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160056"/>
                  </a:ext>
                </a:extLst>
              </a:tr>
              <a:tr h="281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14.02.01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АТОМНЫЕ ЭЛЕКТРИЧЕСКИЕ СТАНЦИИ И УСТАНОВКИ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165405"/>
                  </a:ext>
                </a:extLst>
              </a:tr>
              <a:tr h="377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15.02.10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МЕХАТРОНИКА И РОБОТОТЕХНИКА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3394"/>
                  </a:ext>
                </a:extLst>
              </a:tr>
              <a:tr h="37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15.01.05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СВАРЩИК (РУЧНОЙ И ЧАСТИЧНО МЕХАНИЗИРОВАННОЙ СВАРКИ (НАПЛАВКИ)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4754278"/>
                  </a:ext>
                </a:extLst>
              </a:tr>
              <a:tr h="301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15.02.16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ТЕХНОЛОГИЯ МАШИНОСТРОЕНИЯ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9178995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08.01.27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ОБЩЕСТРОИТЕЛЬНЫХ РАБОТ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938239"/>
                  </a:ext>
                </a:extLst>
              </a:tr>
              <a:tr h="3916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09.02.07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ИНФОРМАЦИОННЫЕ СИСТЕМЫ И ПРОГРАММИРОВАНИЕ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14514"/>
                  </a:ext>
                </a:extLst>
              </a:tr>
              <a:tr h="36859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23.02.07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ОБСЛУЖИВАНИЕ И РЕМОНТ АВТОТРАНСПОРТНЫХ СРЕДСТВ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414467"/>
                  </a:ext>
                </a:extLst>
              </a:tr>
              <a:tr h="20201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38.02.08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ТОРГОВОЕ ДЕЛО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752859"/>
                  </a:ext>
                </a:extLst>
              </a:tr>
            </a:tbl>
          </a:graphicData>
        </a:graphic>
      </p:graphicFrame>
      <p:sp>
        <p:nvSpPr>
          <p:cNvPr id="2" name="Text 0"/>
          <p:cNvSpPr/>
          <p:nvPr/>
        </p:nvSpPr>
        <p:spPr>
          <a:xfrm>
            <a:off x="7403137" y="1569260"/>
            <a:ext cx="2636096" cy="1124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Кем стать?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lexandria Semi Bold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963" y="528132"/>
            <a:ext cx="3286656" cy="37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4616751" cy="811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44"/>
            <a:ext cx="14589456" cy="905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87" y="970827"/>
            <a:ext cx="10747611" cy="7226013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39086" y="3537536"/>
            <a:ext cx="8911988" cy="10361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5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Как будем </a:t>
            </a:r>
          </a:p>
          <a:p>
            <a:pPr marL="0" indent="0">
              <a:buNone/>
            </a:pPr>
            <a:r>
              <a:rPr lang="ru-RU" sz="5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учиться?</a:t>
            </a:r>
            <a:endParaRPr lang="ru-RU" sz="5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lexandria Semi Bold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3645" y="22537"/>
            <a:ext cx="14616751" cy="811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6226" y="768412"/>
            <a:ext cx="51063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Кто будет учить?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16065"/>
          <a:stretch/>
        </p:blipFill>
        <p:spPr>
          <a:xfrm>
            <a:off x="5928264" y="927661"/>
            <a:ext cx="2456009" cy="25784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68188" y="779096"/>
            <a:ext cx="51196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Чему научитесь?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42352" y="1759927"/>
            <a:ext cx="5207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Реш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ать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реальны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е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производственны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е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задач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и,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и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спользов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ать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инновационны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е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технологи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и.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7707" y="7315629"/>
            <a:ext cx="13882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Профессионалитет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»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- это объединение усилий колледжа, предприятий, региональных и федеральных органов власти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8309" y="1724001"/>
            <a:ext cx="52059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Мастер-педагог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умеет конструировать программы, обладает педагогическими, производственными и цифровыми навыками. 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ea typeface="Alexandria Semi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Шеврон 14"/>
          <p:cNvSpPr/>
          <p:nvPr/>
        </p:nvSpPr>
        <p:spPr>
          <a:xfrm rot="5400000">
            <a:off x="-62606" y="1979024"/>
            <a:ext cx="806704" cy="42308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Шеврон 17"/>
          <p:cNvSpPr/>
          <p:nvPr/>
        </p:nvSpPr>
        <p:spPr>
          <a:xfrm rot="5400000">
            <a:off x="8700626" y="1941110"/>
            <a:ext cx="806704" cy="43902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7C4210-DB28-42F6-B05B-A08D4119FC4A}"/>
              </a:ext>
            </a:extLst>
          </p:cNvPr>
          <p:cNvSpPr txBox="1"/>
          <p:nvPr/>
        </p:nvSpPr>
        <p:spPr>
          <a:xfrm>
            <a:off x="4409470" y="3984389"/>
            <a:ext cx="59905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свой получишь и багаж,</a:t>
            </a:r>
            <a:endParaRPr lang="ru-RU" sz="216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A07D1A-220D-4DBB-9F10-30236751D688}"/>
              </a:ext>
            </a:extLst>
          </p:cNvPr>
          <p:cNvSpPr txBox="1"/>
          <p:nvPr/>
        </p:nvSpPr>
        <p:spPr>
          <a:xfrm>
            <a:off x="4380182" y="4442007"/>
            <a:ext cx="604910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Практика, теория в уроках,</a:t>
            </a:r>
            <a:endParaRPr lang="ru-RU" sz="216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29E725-8BA1-46AF-84CE-91B6DA4CEB9B}"/>
              </a:ext>
            </a:extLst>
          </p:cNvPr>
          <p:cNvSpPr txBox="1"/>
          <p:nvPr/>
        </p:nvSpPr>
        <p:spPr>
          <a:xfrm>
            <a:off x="4350890" y="4910421"/>
            <a:ext cx="62036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Обрести поможет нужный стаж.</a:t>
            </a:r>
            <a:endParaRPr lang="ru-RU" sz="216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1E7DB2-5FDD-41EB-B4F9-135BCE18479E}"/>
              </a:ext>
            </a:extLst>
          </p:cNvPr>
          <p:cNvSpPr txBox="1"/>
          <p:nvPr/>
        </p:nvSpPr>
        <p:spPr>
          <a:xfrm>
            <a:off x="4424117" y="5357488"/>
            <a:ext cx="601981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программа обучения,</a:t>
            </a:r>
            <a:endParaRPr lang="ru-RU" sz="216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0F10F0-FC08-4422-861E-19CC7B0D2EE0}"/>
              </a:ext>
            </a:extLst>
          </p:cNvPr>
          <p:cNvSpPr txBox="1"/>
          <p:nvPr/>
        </p:nvSpPr>
        <p:spPr>
          <a:xfrm>
            <a:off x="4284182" y="5815222"/>
            <a:ext cx="62703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творческий подход.</a:t>
            </a:r>
            <a:endParaRPr lang="ru-RU" sz="216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262817-378A-4DAF-A23D-2DEAF14487BD}"/>
              </a:ext>
            </a:extLst>
          </p:cNvPr>
          <p:cNvSpPr txBox="1"/>
          <p:nvPr/>
        </p:nvSpPr>
        <p:spPr>
          <a:xfrm>
            <a:off x="4350892" y="6277853"/>
            <a:ext cx="60783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награду навыки, умения</a:t>
            </a:r>
            <a:endParaRPr lang="ru-RU" sz="216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770DCC-9D1C-4AE3-8659-26C1883DC88D}"/>
              </a:ext>
            </a:extLst>
          </p:cNvPr>
          <p:cNvSpPr txBox="1"/>
          <p:nvPr/>
        </p:nvSpPr>
        <p:spPr>
          <a:xfrm>
            <a:off x="4380181" y="6734410"/>
            <a:ext cx="60637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проект тебе преподнесет.</a:t>
            </a:r>
            <a:endParaRPr lang="ru-RU" sz="216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596C3-0E82-4FE4-9E2D-FF28E44A0A16}"/>
              </a:ext>
            </a:extLst>
          </p:cNvPr>
          <p:cNvSpPr txBox="1"/>
          <p:nvPr/>
        </p:nvSpPr>
        <p:spPr>
          <a:xfrm>
            <a:off x="4453408" y="3515719"/>
            <a:ext cx="59319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i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 в среде ведущих педагогов, </a:t>
            </a:r>
            <a:endParaRPr lang="ru-RU" sz="2160" dirty="0"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14C822-8078-43D1-AEA2-D66036A8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3" y="-10694"/>
            <a:ext cx="14603107" cy="938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3" y="3568155"/>
            <a:ext cx="3981230" cy="3058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987" r="12479" b="16354"/>
          <a:stretch/>
        </p:blipFill>
        <p:spPr>
          <a:xfrm>
            <a:off x="10726013" y="3811659"/>
            <a:ext cx="3705654" cy="2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7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711842" y="255182"/>
            <a:ext cx="7368034" cy="1164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00"/>
              </a:lnSpc>
            </a:pPr>
            <a:r>
              <a:rPr lang="ru-RU" sz="4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 В каких условиях учиться</a:t>
            </a:r>
            <a:r>
              <a:rPr lang="ru-RU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3"/>
          <p:cNvSpPr/>
          <p:nvPr/>
        </p:nvSpPr>
        <p:spPr>
          <a:xfrm>
            <a:off x="975003" y="1471782"/>
            <a:ext cx="300144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Учебные лаборатории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8428" y="2246724"/>
            <a:ext cx="3784751" cy="1951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Оснащен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ы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по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самым современным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стандартам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включаю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т в себя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приборы, реактивы,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средства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защиты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, используемые на реальном производстве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230018" y="1419368"/>
            <a:ext cx="4911174" cy="1760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Высокотехнологичное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оборудование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, аналогичное установленному на производстве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230018" y="2689810"/>
            <a:ext cx="4678257" cy="1174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Использование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инновационных технологий,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моделирующих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реальные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производственные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процессы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384481" y="4334308"/>
            <a:ext cx="5779388" cy="63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ru-RU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Брендирование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 пространства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352850" y="4927482"/>
            <a:ext cx="4725376" cy="1101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Позволяет погрузиться в корпоративную среду предприятия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8"/>
          <a:stretch/>
        </p:blipFill>
        <p:spPr>
          <a:xfrm>
            <a:off x="10089846" y="177184"/>
            <a:ext cx="4402222" cy="29864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2"/>
          <a:stretch/>
        </p:blipFill>
        <p:spPr>
          <a:xfrm>
            <a:off x="10151300" y="5759668"/>
            <a:ext cx="4419410" cy="23198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t="6633" r="9108" b="8420"/>
          <a:stretch/>
        </p:blipFill>
        <p:spPr>
          <a:xfrm>
            <a:off x="171576" y="229606"/>
            <a:ext cx="963030" cy="9294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7" b="12983"/>
          <a:stretch/>
        </p:blipFill>
        <p:spPr>
          <a:xfrm>
            <a:off x="268679" y="5981801"/>
            <a:ext cx="4274501" cy="2098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277" b="28685"/>
          <a:stretch/>
        </p:blipFill>
        <p:spPr>
          <a:xfrm>
            <a:off x="10130682" y="3377260"/>
            <a:ext cx="4350876" cy="2044145"/>
          </a:xfrm>
          <a:prstGeom prst="rect">
            <a:avLst/>
          </a:prstGeom>
        </p:spPr>
      </p:pic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380" y="1667373"/>
            <a:ext cx="506722" cy="506722"/>
          </a:xfrm>
          <a:prstGeom prst="rect">
            <a:avLst/>
          </a:prstGeom>
        </p:spPr>
      </p:pic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3180" y="1467738"/>
            <a:ext cx="494586" cy="494586"/>
          </a:xfrm>
          <a:prstGeom prst="rect">
            <a:avLst/>
          </a:prstGeom>
        </p:spPr>
      </p:pic>
      <p:sp>
        <p:nvSpPr>
          <p:cNvPr id="29" name="Text 3"/>
          <p:cNvSpPr/>
          <p:nvPr/>
        </p:nvSpPr>
        <p:spPr>
          <a:xfrm>
            <a:off x="758429" y="4395814"/>
            <a:ext cx="3973592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Производственная практика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4"/>
          <p:cNvSpPr/>
          <p:nvPr/>
        </p:nvSpPr>
        <p:spPr>
          <a:xfrm>
            <a:off x="653091" y="4952412"/>
            <a:ext cx="3973592" cy="489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Стажировки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на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ведущ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их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предприяти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ях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ora Light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06" y="4324868"/>
            <a:ext cx="494586" cy="49458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20492635" y="7434837"/>
            <a:ext cx="1905135" cy="530942"/>
          </a:xfrm>
          <a:prstGeom prst="rect">
            <a:avLst/>
          </a:prstGeom>
          <a:solidFill>
            <a:srgbClr val="FFFA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26366" r="5280" b="12715"/>
          <a:stretch/>
        </p:blipFill>
        <p:spPr>
          <a:xfrm>
            <a:off x="4949082" y="5769731"/>
            <a:ext cx="4701867" cy="2310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" y="1795531"/>
            <a:ext cx="6197085" cy="301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" y="5005132"/>
            <a:ext cx="6337649" cy="311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0"/>
          <p:cNvSpPr/>
          <p:nvPr/>
        </p:nvSpPr>
        <p:spPr>
          <a:xfrm>
            <a:off x="1465092" y="105042"/>
            <a:ext cx="13127304" cy="903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00"/>
              </a:lnSpc>
            </a:pPr>
            <a:r>
              <a:rPr lang="ru-RU" sz="4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В каких условиях учиться? </a:t>
            </a:r>
          </a:p>
          <a:p>
            <a:pPr>
              <a:lnSpc>
                <a:spcPts val="5600"/>
              </a:lnSpc>
            </a:pPr>
            <a:r>
              <a:rPr lang="ru-RU" sz="4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Проект по модернизации  кабинетов и лабораторий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t="6633" r="9108" b="8420"/>
          <a:stretch/>
        </p:blipFill>
        <p:spPr>
          <a:xfrm>
            <a:off x="171576" y="229606"/>
            <a:ext cx="963030" cy="9294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713389" y="7584965"/>
            <a:ext cx="1905135" cy="530942"/>
          </a:xfrm>
          <a:prstGeom prst="rect">
            <a:avLst/>
          </a:prstGeom>
          <a:solidFill>
            <a:srgbClr val="FFFA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!!!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2396" y="2715953"/>
            <a:ext cx="7453892" cy="4192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8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4616751" cy="811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1275351"/>
            <a:ext cx="2901752" cy="2212831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41" y="1567889"/>
            <a:ext cx="5740905" cy="152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10172" r="7428" b="9767"/>
          <a:stretch/>
        </p:blipFill>
        <p:spPr>
          <a:xfrm>
            <a:off x="6573059" y="4256189"/>
            <a:ext cx="1571429" cy="10080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68" y="4394835"/>
            <a:ext cx="1258143" cy="765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54" y="6177615"/>
            <a:ext cx="1685683" cy="12794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36" y="6503156"/>
            <a:ext cx="2405820" cy="8431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71" y="6342834"/>
            <a:ext cx="1244640" cy="12446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89" y="4084780"/>
            <a:ext cx="2257090" cy="121705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22225" y="133300"/>
            <a:ext cx="59962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lexandria Semi Bold" pitchFamily="34" charset="-122"/>
                <a:cs typeface="Times New Roman" panose="02020603050405020304" pitchFamily="18" charset="0"/>
              </a:rPr>
              <a:t>Где будем работать?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03" y="236536"/>
            <a:ext cx="8016397" cy="5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8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735</Words>
  <Application>Microsoft Office PowerPoint</Application>
  <PresentationFormat>Произвольный</PresentationFormat>
  <Paragraphs>139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Arial</vt:lpstr>
      <vt:lpstr>Alexandria Semi Bold</vt:lpstr>
      <vt:lpstr>Times New Roman</vt:lpstr>
      <vt:lpstr>Sora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БаландинаЕ</cp:lastModifiedBy>
  <cp:revision>61</cp:revision>
  <dcterms:created xsi:type="dcterms:W3CDTF">2024-10-16T06:20:51Z</dcterms:created>
  <dcterms:modified xsi:type="dcterms:W3CDTF">2024-10-16T14:33:30Z</dcterms:modified>
</cp:coreProperties>
</file>